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Inter"/>
      <p:regular r:id="rId16"/>
      <p:bold r:id="rId17"/>
      <p:italic r:id="rId18"/>
      <p:boldItalic r:id="rId19"/>
    </p:embeddedFont>
    <p:embeddedFont>
      <p:font typeface="Petrona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jV9l/ekmN6lhZ1YKn9efSO1m5e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bold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Petron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" Target="slides/slide1.xml"/><Relationship Id="rId19" Type="http://schemas.openxmlformats.org/officeDocument/2006/relationships/font" Target="fonts/Inter-boldItalic.fntdata"/><Relationship Id="rId6" Type="http://schemas.openxmlformats.org/officeDocument/2006/relationships/slide" Target="slides/slide2.xml"/><Relationship Id="rId18" Type="http://schemas.openxmlformats.org/officeDocument/2006/relationships/font" Target="fonts/Int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d0cc10b62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9d0cc10b62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9d0cc10b62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d0cc10b62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9d0cc10b62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9d0cc10b62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cd771e25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6cd771e25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6cd771e25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cd771e25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6cd771e25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6cd771e25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cd771e25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6cd771e25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6cd771e25d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6910434" y="859403"/>
            <a:ext cx="73068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4850">
                <a:solidFill>
                  <a:srgbClr val="0E1121"/>
                </a:solidFill>
                <a:latin typeface="Petrona"/>
                <a:ea typeface="Petrona"/>
                <a:cs typeface="Petrona"/>
                <a:sym typeface="Petrona"/>
              </a:rPr>
              <a:t>Análisis y Visualización </a:t>
            </a:r>
            <a:endParaRPr b="1" sz="4850">
              <a:solidFill>
                <a:srgbClr val="0E1121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ctr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4850">
                <a:solidFill>
                  <a:srgbClr val="0E1121"/>
                </a:solidFill>
                <a:latin typeface="Petrona"/>
                <a:ea typeface="Petrona"/>
                <a:cs typeface="Petrona"/>
                <a:sym typeface="Petrona"/>
              </a:rPr>
              <a:t>de Datos en el </a:t>
            </a:r>
            <a:endParaRPr b="1" sz="4850">
              <a:solidFill>
                <a:srgbClr val="0E1121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ctr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lang="en-US" sz="4850">
                <a:solidFill>
                  <a:srgbClr val="0E1121"/>
                </a:solidFill>
                <a:latin typeface="Petrona"/>
                <a:ea typeface="Petrona"/>
                <a:cs typeface="Petrona"/>
                <a:sym typeface="Petrona"/>
              </a:rPr>
              <a:t>Mercado Aeronáutico</a:t>
            </a:r>
            <a:endParaRPr b="0" i="0" sz="4850" u="none" cap="none" strike="noStrike">
              <a:solidFill>
                <a:srgbClr val="0E1121"/>
              </a:solidFill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7232347" y="3987262"/>
            <a:ext cx="66630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2200" u="none" cap="none" strike="noStrike">
                <a:solidFill>
                  <a:srgbClr val="0D1222"/>
                </a:solidFill>
                <a:latin typeface="Petrona"/>
                <a:ea typeface="Petrona"/>
                <a:cs typeface="Petrona"/>
                <a:sym typeface="Petrona"/>
              </a:rPr>
              <a:t>Proyecto de Ciencia de Datos aplicado a la </a:t>
            </a:r>
            <a:endParaRPr b="1" i="0" sz="2200" u="none" cap="none" strike="noStrike">
              <a:solidFill>
                <a:srgbClr val="0D1222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2200" u="none" cap="none" strike="noStrike">
                <a:solidFill>
                  <a:srgbClr val="0D1222"/>
                </a:solidFill>
                <a:latin typeface="Petrona"/>
                <a:ea typeface="Petrona"/>
                <a:cs typeface="Petrona"/>
                <a:sym typeface="Petrona"/>
              </a:rPr>
              <a:t>Ingeniería Aeronáutica</a:t>
            </a:r>
            <a:endParaRPr b="1" i="0" sz="2200" u="none" cap="none" strike="noStrike">
              <a:solidFill>
                <a:srgbClr val="0D1222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946375" y="5425954"/>
            <a:ext cx="7306800" cy="21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1222"/>
              </a:buClr>
              <a:buSzPts val="1800"/>
              <a:buFont typeface="Inter"/>
              <a:buChar char="●"/>
            </a:pPr>
            <a:r>
              <a:rPr b="1"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Docente:</a:t>
            </a: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Joaquin Salas.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1222"/>
              </a:buClr>
              <a:buSzPts val="1800"/>
              <a:buFont typeface="Inter"/>
              <a:buChar char="●"/>
            </a:pPr>
            <a:r>
              <a:rPr b="1"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Tutor:</a:t>
            </a: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Federico Gravina.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1222"/>
              </a:buClr>
              <a:buSzPts val="1800"/>
              <a:buFont typeface="Inter"/>
              <a:buChar char="●"/>
            </a:pPr>
            <a:r>
              <a:rPr b="1"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Alumno: </a:t>
            </a: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Esteban Tomás Sanabria.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1222"/>
              </a:buClr>
              <a:buSzPts val="1800"/>
              <a:buFont typeface="Inter"/>
              <a:buChar char="●"/>
            </a:pPr>
            <a:r>
              <a:rPr b="1"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Fecha Preentrega:</a:t>
            </a: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21/10/2025.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12752498" y="7369475"/>
            <a:ext cx="2081400" cy="7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" title="ChatGPT Image 25 oct 2025, 10_43_43.png"/>
          <p:cNvPicPr preferRelativeResize="0"/>
          <p:nvPr/>
        </p:nvPicPr>
        <p:blipFill rotWithShape="1">
          <a:blip r:embed="rId3">
            <a:alphaModFix/>
          </a:blip>
          <a:srcRect b="0" l="10302" r="11645" t="0"/>
          <a:stretch/>
        </p:blipFill>
        <p:spPr>
          <a:xfrm>
            <a:off x="0" y="0"/>
            <a:ext cx="6423076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d0cc10b62_1_38"/>
          <p:cNvSpPr/>
          <p:nvPr/>
        </p:nvSpPr>
        <p:spPr>
          <a:xfrm>
            <a:off x="12575351" y="7510051"/>
            <a:ext cx="1949400" cy="7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9d0cc10b62_1_38"/>
          <p:cNvSpPr/>
          <p:nvPr/>
        </p:nvSpPr>
        <p:spPr>
          <a:xfrm>
            <a:off x="5272037" y="5834206"/>
            <a:ext cx="4321500" cy="2102100"/>
          </a:xfrm>
          <a:prstGeom prst="roundRect">
            <a:avLst>
              <a:gd fmla="val 19630" name="adj"/>
            </a:avLst>
          </a:prstGeom>
          <a:solidFill>
            <a:srgbClr val="FFFFFF">
              <a:alpha val="94900"/>
            </a:srgbClr>
          </a:solidFill>
          <a:ln cap="flat" cmpd="sng" w="30475">
            <a:solidFill>
              <a:srgbClr val="124F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9d0cc10b62_1_38"/>
          <p:cNvSpPr/>
          <p:nvPr/>
        </p:nvSpPr>
        <p:spPr>
          <a:xfrm>
            <a:off x="9731758" y="5834206"/>
            <a:ext cx="4321500" cy="2102100"/>
          </a:xfrm>
          <a:prstGeom prst="roundRect">
            <a:avLst>
              <a:gd fmla="val 19630" name="adj"/>
            </a:avLst>
          </a:prstGeom>
          <a:solidFill>
            <a:srgbClr val="FFFFFF">
              <a:alpha val="94900"/>
            </a:srgbClr>
          </a:solidFill>
          <a:ln cap="flat" cmpd="sng" w="30475">
            <a:solidFill>
              <a:srgbClr val="124F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9d0cc10b62_1_38"/>
          <p:cNvSpPr/>
          <p:nvPr/>
        </p:nvSpPr>
        <p:spPr>
          <a:xfrm>
            <a:off x="9731758" y="3505648"/>
            <a:ext cx="4321500" cy="2102100"/>
          </a:xfrm>
          <a:prstGeom prst="roundRect">
            <a:avLst>
              <a:gd fmla="val 19630" name="adj"/>
            </a:avLst>
          </a:prstGeom>
          <a:solidFill>
            <a:srgbClr val="FFFFFF">
              <a:alpha val="94900"/>
            </a:srgbClr>
          </a:solidFill>
          <a:ln cap="flat" cmpd="sng" w="30475">
            <a:solidFill>
              <a:srgbClr val="124F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9d0cc10b62_1_38"/>
          <p:cNvSpPr/>
          <p:nvPr/>
        </p:nvSpPr>
        <p:spPr>
          <a:xfrm>
            <a:off x="5300001" y="1506647"/>
            <a:ext cx="868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Petrona"/>
              <a:buNone/>
            </a:pPr>
            <a:r>
              <a:rPr b="1" lang="en-US" sz="2200">
                <a:latin typeface="Petrona"/>
                <a:ea typeface="Petrona"/>
                <a:cs typeface="Petrona"/>
                <a:sym typeface="Petrona"/>
              </a:rPr>
              <a:t>Evaluación de la Flota</a:t>
            </a:r>
            <a:endParaRPr b="0" i="0" sz="2200" u="none" cap="none" strike="noStrike"/>
          </a:p>
        </p:txBody>
      </p:sp>
      <p:sp>
        <p:nvSpPr>
          <p:cNvPr id="183" name="Google Shape;183;g39d0cc10b62_1_38"/>
          <p:cNvSpPr/>
          <p:nvPr/>
        </p:nvSpPr>
        <p:spPr>
          <a:xfrm>
            <a:off x="5313391" y="2135577"/>
            <a:ext cx="87882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 análisis revela una flota representativa, compuesta por 91 aeronaves con una estructura operativa definida, reflejando un balance entre antigüedad y capacidad de servicio, permitiendo identificar oportunidades de modernización.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g39d0cc10b62_1_38"/>
          <p:cNvSpPr/>
          <p:nvPr/>
        </p:nvSpPr>
        <p:spPr>
          <a:xfrm>
            <a:off x="5271864" y="3522260"/>
            <a:ext cx="4321500" cy="2102100"/>
          </a:xfrm>
          <a:prstGeom prst="roundRect">
            <a:avLst>
              <a:gd fmla="val 19630" name="adj"/>
            </a:avLst>
          </a:prstGeom>
          <a:solidFill>
            <a:srgbClr val="FFFFFF">
              <a:alpha val="94900"/>
            </a:srgbClr>
          </a:solidFill>
          <a:ln cap="flat" cmpd="sng" w="30475">
            <a:solidFill>
              <a:srgbClr val="124F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9d0cc10b62_1_38"/>
          <p:cNvSpPr/>
          <p:nvPr/>
        </p:nvSpPr>
        <p:spPr>
          <a:xfrm>
            <a:off x="1003221" y="3667482"/>
            <a:ext cx="3474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Correlación Meteorológica</a:t>
            </a:r>
            <a:endParaRPr b="0" i="0" sz="2200" u="none" cap="none" strike="noStrike"/>
          </a:p>
        </p:txBody>
      </p:sp>
      <p:sp>
        <p:nvSpPr>
          <p:cNvPr id="186" name="Google Shape;186;g39d0cc10b62_1_38"/>
          <p:cNvSpPr/>
          <p:nvPr/>
        </p:nvSpPr>
        <p:spPr>
          <a:xfrm>
            <a:off x="5437074" y="4238721"/>
            <a:ext cx="3991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Media de 19.9 años, concentración en modelos jóvenes y necesidad de renovación en Boeing 737 Classic.</a:t>
            </a:r>
            <a:endParaRPr b="0" i="0" sz="1800" u="none" cap="none" strike="noStrike"/>
          </a:p>
        </p:txBody>
      </p:sp>
      <p:sp>
        <p:nvSpPr>
          <p:cNvPr id="187" name="Google Shape;187;g39d0cc10b62_1_38"/>
          <p:cNvSpPr/>
          <p:nvPr/>
        </p:nvSpPr>
        <p:spPr>
          <a:xfrm>
            <a:off x="9896968" y="3716512"/>
            <a:ext cx="3799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Configuraciones Técnicas</a:t>
            </a:r>
            <a:endParaRPr b="0" i="0" sz="2200" u="none" cap="none" strike="noStrike"/>
          </a:p>
        </p:txBody>
      </p:sp>
      <p:sp>
        <p:nvSpPr>
          <p:cNvPr id="188" name="Google Shape;188;g39d0cc10b62_1_38"/>
          <p:cNvSpPr/>
          <p:nvPr/>
        </p:nvSpPr>
        <p:spPr>
          <a:xfrm>
            <a:off x="9903530" y="4238721"/>
            <a:ext cx="39915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Predominio de bimotores y motores JET (TURBOFAN), alineados con estándares de eficiencia operativa.</a:t>
            </a:r>
            <a:endParaRPr b="0" i="0" sz="1800" u="none" cap="none" strike="noStrike"/>
          </a:p>
        </p:txBody>
      </p:sp>
      <p:pic>
        <p:nvPicPr>
          <p:cNvPr descr="preencoded.png" id="189" name="Google Shape;189;g39d0cc10b62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741" y="6695480"/>
            <a:ext cx="270153" cy="216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9d0cc10b62_1_38"/>
          <p:cNvSpPr/>
          <p:nvPr/>
        </p:nvSpPr>
        <p:spPr>
          <a:xfrm>
            <a:off x="5299997" y="586700"/>
            <a:ext cx="88017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50"/>
              <a:buFont typeface="Petrona"/>
              <a:buNone/>
            </a:pPr>
            <a:r>
              <a:rPr b="1" lang="en-US" sz="445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Conclusiones Generales</a:t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91" name="Google Shape;191;g39d0cc10b62_1_38" title="tQ6rN-JleGKf209LuJQUe.png"/>
          <p:cNvPicPr preferRelativeResize="0"/>
          <p:nvPr/>
        </p:nvPicPr>
        <p:blipFill rotWithShape="1">
          <a:blip r:embed="rId4">
            <a:alphaModFix/>
          </a:blip>
          <a:srcRect b="0" l="19764" r="22429" t="0"/>
          <a:stretch/>
        </p:blipFill>
        <p:spPr>
          <a:xfrm>
            <a:off x="0" y="0"/>
            <a:ext cx="4757425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9d0cc10b62_1_38"/>
          <p:cNvSpPr/>
          <p:nvPr/>
        </p:nvSpPr>
        <p:spPr>
          <a:xfrm>
            <a:off x="5437068" y="3716526"/>
            <a:ext cx="4156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Antigüedad Promedio</a:t>
            </a:r>
            <a:endParaRPr b="0" i="0" sz="2200" u="none" cap="none" strike="noStrike"/>
          </a:p>
        </p:txBody>
      </p:sp>
      <p:sp>
        <p:nvSpPr>
          <p:cNvPr id="193" name="Google Shape;193;g39d0cc10b62_1_38"/>
          <p:cNvSpPr/>
          <p:nvPr/>
        </p:nvSpPr>
        <p:spPr>
          <a:xfrm>
            <a:off x="5430512" y="6550653"/>
            <a:ext cx="3991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Ecosistema equilibrado (11 fabricantes, 17 líneas), con liderazgo de Boeing y Bombardier.</a:t>
            </a:r>
            <a:endParaRPr b="0" i="0" sz="1800" u="none" cap="none" strike="noStrike"/>
          </a:p>
        </p:txBody>
      </p:sp>
      <p:sp>
        <p:nvSpPr>
          <p:cNvPr id="194" name="Google Shape;194;g39d0cc10b62_1_38"/>
          <p:cNvSpPr/>
          <p:nvPr/>
        </p:nvSpPr>
        <p:spPr>
          <a:xfrm>
            <a:off x="9896981" y="6034335"/>
            <a:ext cx="3799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Estado Operativo</a:t>
            </a:r>
            <a:endParaRPr b="0" i="0" sz="2200" u="none" cap="none" strike="noStrike"/>
          </a:p>
        </p:txBody>
      </p:sp>
      <p:sp>
        <p:nvSpPr>
          <p:cNvPr id="195" name="Google Shape;195;g39d0cc10b62_1_38"/>
          <p:cNvSpPr/>
          <p:nvPr/>
        </p:nvSpPr>
        <p:spPr>
          <a:xfrm>
            <a:off x="9896968" y="6550653"/>
            <a:ext cx="39915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 80% de las aeronaves se encuentra en servicio, hay un alto nivel de disponibilidad operativa.</a:t>
            </a:r>
            <a:endParaRPr b="0" i="0" sz="1800" u="none" cap="none" strike="noStrike"/>
          </a:p>
        </p:txBody>
      </p:sp>
      <p:sp>
        <p:nvSpPr>
          <p:cNvPr id="196" name="Google Shape;196;g39d0cc10b62_1_38"/>
          <p:cNvSpPr/>
          <p:nvPr/>
        </p:nvSpPr>
        <p:spPr>
          <a:xfrm>
            <a:off x="5437077" y="6034335"/>
            <a:ext cx="3799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Fabricantes y Producción</a:t>
            </a:r>
            <a:endParaRPr b="0" i="0" sz="2200" u="none" cap="none" strike="noStrike"/>
          </a:p>
        </p:txBody>
      </p:sp>
      <p:pic>
        <p:nvPicPr>
          <p:cNvPr id="197" name="Google Shape;197;g39d0cc10b62_1_38" title="DyFhDs30bhvJFRD875joR (1).png"/>
          <p:cNvPicPr preferRelativeResize="0"/>
          <p:nvPr/>
        </p:nvPicPr>
        <p:blipFill rotWithShape="1">
          <a:blip r:embed="rId5">
            <a:alphaModFix/>
          </a:blip>
          <a:srcRect b="0" l="20288" r="23230" t="0"/>
          <a:stretch/>
        </p:blipFill>
        <p:spPr>
          <a:xfrm>
            <a:off x="0" y="0"/>
            <a:ext cx="4757425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d0cc10b62_1_6"/>
          <p:cNvSpPr/>
          <p:nvPr/>
        </p:nvSpPr>
        <p:spPr>
          <a:xfrm>
            <a:off x="736650" y="1533525"/>
            <a:ext cx="7519500" cy="1777500"/>
          </a:xfrm>
          <a:prstGeom prst="roundRect">
            <a:avLst>
              <a:gd fmla="val 26163" name="adj"/>
            </a:avLst>
          </a:prstGeom>
          <a:solidFill>
            <a:srgbClr val="C7EDFB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9d0cc10b62_1_6"/>
          <p:cNvSpPr/>
          <p:nvPr/>
        </p:nvSpPr>
        <p:spPr>
          <a:xfrm>
            <a:off x="886777" y="1662596"/>
            <a:ext cx="6866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Renovación Prioritaria</a:t>
            </a:r>
            <a:endParaRPr b="0" i="0" sz="2200" u="none" cap="none" strike="noStrike"/>
          </a:p>
        </p:txBody>
      </p:sp>
      <p:sp>
        <p:nvSpPr>
          <p:cNvPr id="205" name="Google Shape;205;g39d0cc10b62_1_6"/>
          <p:cNvSpPr/>
          <p:nvPr/>
        </p:nvSpPr>
        <p:spPr>
          <a:xfrm>
            <a:off x="869773" y="2174545"/>
            <a:ext cx="72531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 antigüedad del Boeing 737 Classic indica necesidad de reemplazo progresivo dentro del plan de modernización.</a:t>
            </a:r>
            <a:endParaRPr b="0" i="0" sz="1800" u="none" cap="none" strike="noStrike"/>
          </a:p>
        </p:txBody>
      </p:sp>
      <p:sp>
        <p:nvSpPr>
          <p:cNvPr id="206" name="Google Shape;206;g39d0cc10b62_1_6"/>
          <p:cNvSpPr/>
          <p:nvPr/>
        </p:nvSpPr>
        <p:spPr>
          <a:xfrm>
            <a:off x="736650" y="3473186"/>
            <a:ext cx="7519500" cy="34500"/>
          </a:xfrm>
          <a:prstGeom prst="rect">
            <a:avLst/>
          </a:prstGeom>
          <a:solidFill>
            <a:srgbClr val="272525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39d0cc10b62_1_6" title="DtyUKGcoFMR2LN0zbxHhY (1).png"/>
          <p:cNvPicPr preferRelativeResize="0"/>
          <p:nvPr/>
        </p:nvPicPr>
        <p:blipFill rotWithShape="1">
          <a:blip r:embed="rId3">
            <a:alphaModFix/>
          </a:blip>
          <a:srcRect b="0" l="6629" r="5218" t="0"/>
          <a:stretch/>
        </p:blipFill>
        <p:spPr>
          <a:xfrm>
            <a:off x="8987275" y="0"/>
            <a:ext cx="5643124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9d0cc10b62_1_6"/>
          <p:cNvSpPr/>
          <p:nvPr/>
        </p:nvSpPr>
        <p:spPr>
          <a:xfrm>
            <a:off x="736650" y="578775"/>
            <a:ext cx="1078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Insights Estratégicos</a:t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209" name="Google Shape;209;g39d0cc10b62_1_6"/>
          <p:cNvSpPr/>
          <p:nvPr/>
        </p:nvSpPr>
        <p:spPr>
          <a:xfrm>
            <a:off x="736650" y="3669911"/>
            <a:ext cx="7519500" cy="1777500"/>
          </a:xfrm>
          <a:prstGeom prst="roundRect">
            <a:avLst>
              <a:gd fmla="val 26163" name="adj"/>
            </a:avLst>
          </a:prstGeom>
          <a:solidFill>
            <a:srgbClr val="C7EDFB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9d0cc10b62_1_6"/>
          <p:cNvSpPr/>
          <p:nvPr/>
        </p:nvSpPr>
        <p:spPr>
          <a:xfrm>
            <a:off x="886777" y="3798982"/>
            <a:ext cx="6866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Estandarización Exitosa</a:t>
            </a:r>
            <a:endParaRPr b="0" i="0" sz="2200" u="none" cap="none" strike="noStrike"/>
          </a:p>
        </p:txBody>
      </p:sp>
      <p:sp>
        <p:nvSpPr>
          <p:cNvPr id="211" name="Google Shape;211;g39d0cc10b62_1_6"/>
          <p:cNvSpPr/>
          <p:nvPr/>
        </p:nvSpPr>
        <p:spPr>
          <a:xfrm>
            <a:off x="869773" y="4310931"/>
            <a:ext cx="72531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 concentración en configuraciones bimotor y motores JET mejora la eficiencia y reduce costos de mantenimiento.</a:t>
            </a:r>
            <a:endParaRPr b="0" i="0" sz="1800" u="none" cap="none" strike="noStrike"/>
          </a:p>
        </p:txBody>
      </p:sp>
      <p:sp>
        <p:nvSpPr>
          <p:cNvPr id="212" name="Google Shape;212;g39d0cc10b62_1_6"/>
          <p:cNvSpPr/>
          <p:nvPr/>
        </p:nvSpPr>
        <p:spPr>
          <a:xfrm>
            <a:off x="736650" y="5609572"/>
            <a:ext cx="7519500" cy="34500"/>
          </a:xfrm>
          <a:prstGeom prst="rect">
            <a:avLst/>
          </a:prstGeom>
          <a:solidFill>
            <a:srgbClr val="272525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9d0cc10b62_1_6"/>
          <p:cNvSpPr/>
          <p:nvPr/>
        </p:nvSpPr>
        <p:spPr>
          <a:xfrm>
            <a:off x="736650" y="5832139"/>
            <a:ext cx="7519500" cy="1777500"/>
          </a:xfrm>
          <a:prstGeom prst="roundRect">
            <a:avLst>
              <a:gd fmla="val 26163" name="adj"/>
            </a:avLst>
          </a:prstGeom>
          <a:solidFill>
            <a:srgbClr val="C7EDFB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9d0cc10b62_1_6"/>
          <p:cNvSpPr/>
          <p:nvPr/>
        </p:nvSpPr>
        <p:spPr>
          <a:xfrm>
            <a:off x="886777" y="5961209"/>
            <a:ext cx="6866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Diversificación Controlada</a:t>
            </a:r>
            <a:endParaRPr b="0" i="0" sz="2200" u="none" cap="none" strike="noStrike"/>
          </a:p>
        </p:txBody>
      </p:sp>
      <p:sp>
        <p:nvSpPr>
          <p:cNvPr id="215" name="Google Shape;215;g39d0cc10b62_1_6"/>
          <p:cNvSpPr/>
          <p:nvPr/>
        </p:nvSpPr>
        <p:spPr>
          <a:xfrm>
            <a:off x="869773" y="6473158"/>
            <a:ext cx="72531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mantiene un balance entre estandarización (90%) y flexibilidad operativa, con variedad moderada de fabricantes.</a:t>
            </a:r>
            <a:endParaRPr b="0" i="0" sz="1800" u="none" cap="none" strike="noStrike"/>
          </a:p>
        </p:txBody>
      </p:sp>
      <p:sp>
        <p:nvSpPr>
          <p:cNvPr id="216" name="Google Shape;216;g39d0cc10b62_1_6"/>
          <p:cNvSpPr/>
          <p:nvPr/>
        </p:nvSpPr>
        <p:spPr>
          <a:xfrm>
            <a:off x="736650" y="7771800"/>
            <a:ext cx="7519500" cy="34500"/>
          </a:xfrm>
          <a:prstGeom prst="rect">
            <a:avLst/>
          </a:prstGeom>
          <a:solidFill>
            <a:srgbClr val="272525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736653" y="578775"/>
            <a:ext cx="7857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i="0" lang="en-US" sz="43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Introducción al Proyecto</a:t>
            </a:r>
            <a:endParaRPr b="0" i="0" sz="43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36640" y="1584960"/>
            <a:ext cx="3730109" cy="3601164"/>
          </a:xfrm>
          <a:prstGeom prst="roundRect">
            <a:avLst>
              <a:gd fmla="val 8305" name="adj"/>
            </a:avLst>
          </a:prstGeom>
          <a:solidFill>
            <a:srgbClr val="CBE7FC"/>
          </a:solidFill>
          <a:ln cap="flat" cmpd="sng" w="9525">
            <a:solidFill>
              <a:srgbClr val="437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954643" y="1802963"/>
            <a:ext cx="2774990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Contexto </a:t>
            </a: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del Análisis</a:t>
            </a:r>
            <a:endParaRPr b="0" i="0" sz="22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954643" y="2323632"/>
            <a:ext cx="3294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Crecimiento sostenido del tráfico aéreo mundial.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Envejecimiento de la flota en varios segmentos.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Transición a tecnologías más eficientes.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t/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4677132" y="1584960"/>
            <a:ext cx="3730200" cy="3601200"/>
          </a:xfrm>
          <a:prstGeom prst="roundRect">
            <a:avLst>
              <a:gd fmla="val 7763" name="adj"/>
            </a:avLst>
          </a:prstGeom>
          <a:solidFill>
            <a:srgbClr val="CBE7FC"/>
          </a:solidFill>
          <a:ln cap="flat" cmpd="sng" w="9525">
            <a:solidFill>
              <a:srgbClr val="437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4895136" y="1802963"/>
            <a:ext cx="2762369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Objetivo del Análisis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4895100" y="2323624"/>
            <a:ext cx="32943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Comprender las tendencias de flota.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Edad promedio por modelo de aeronave.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Tecnologías de propulsión más utilizadas.  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t/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36640" y="5396508"/>
            <a:ext cx="7670721" cy="2254329"/>
          </a:xfrm>
          <a:prstGeom prst="roundRect">
            <a:avLst>
              <a:gd fmla="val 12036" name="adj"/>
            </a:avLst>
          </a:prstGeom>
          <a:solidFill>
            <a:srgbClr val="CBE7FC"/>
          </a:solidFill>
          <a:ln cap="flat" cmpd="sng" w="9525">
            <a:solidFill>
              <a:srgbClr val="437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954643" y="5614511"/>
            <a:ext cx="2762369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Audiencia</a:t>
            </a:r>
            <a:endParaRPr b="0" i="0" sz="220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954643" y="6102393"/>
            <a:ext cx="72348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Fabricantes y operadores aeronáuticos.  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Analistas del mercado aeronáutico y de mantenimiento.  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Instituciones e ingenieros interesados en el transporte aéreo.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/>
          <p:nvPr/>
        </p:nvSpPr>
        <p:spPr>
          <a:xfrm>
            <a:off x="396835" y="311825"/>
            <a:ext cx="388762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t/>
            </a:r>
            <a:endParaRPr b="0" i="0" sz="23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736641" y="1507081"/>
            <a:ext cx="6780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trona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Enfoque Ingenieril</a:t>
            </a:r>
            <a:endParaRPr b="0" i="0" sz="22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736650" y="2058575"/>
            <a:ext cx="81183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plicamos conocimientos técnicos específicos del sector para identificar variables y establecer relaciones significativas entre parámetros</a:t>
            </a: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8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36641" y="2986434"/>
            <a:ext cx="6780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trona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Stack Tecnológico</a:t>
            </a:r>
            <a:endParaRPr b="0" i="0" sz="22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736650" y="3541400"/>
            <a:ext cx="81183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Python como lenguaje principal, utilizando</a:t>
            </a: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Pandas para manipulación de datos, NumPy para cálculos numéricos, Matplotlib y Seaborn para visualizaciones avanzadas, y Requests para integración con la API.</a:t>
            </a:r>
            <a:endParaRPr b="0" i="0" sz="1800" u="none" cap="none" strike="noStrike"/>
          </a:p>
        </p:txBody>
      </p:sp>
      <p:pic>
        <p:nvPicPr>
          <p:cNvPr descr="preencoded.png" id="87" name="Google Shape;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50" y="4973039"/>
            <a:ext cx="6591976" cy="45362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844651" y="5507228"/>
            <a:ext cx="14184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Extracción</a:t>
            </a:r>
            <a:endParaRPr b="0" i="0" sz="220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844651" y="5980532"/>
            <a:ext cx="6375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Conexión API y recopilación de datos estructurados</a:t>
            </a:r>
            <a:endParaRPr b="0" i="0" sz="1800" u="none" cap="none" strike="noStrike"/>
          </a:p>
        </p:txBody>
      </p:sp>
      <p:pic>
        <p:nvPicPr>
          <p:cNvPr descr="preencoded.png" id="90" name="Google Shape;9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8624" y="4973039"/>
            <a:ext cx="6591976" cy="45362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7436624" y="5507228"/>
            <a:ext cx="14184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Limpieza</a:t>
            </a:r>
            <a:endParaRPr b="0" i="0" sz="220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7436624" y="5980532"/>
            <a:ext cx="6375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Validación, normalización y tratamiento de valores atípicos</a:t>
            </a:r>
            <a:endParaRPr b="0" i="0" sz="1800" u="none" cap="none" strike="noStrike"/>
          </a:p>
        </p:txBody>
      </p:sp>
      <p:pic>
        <p:nvPicPr>
          <p:cNvPr descr="preencoded.png" id="93" name="Google Shape;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50" y="6454417"/>
            <a:ext cx="6591976" cy="45362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844651" y="7018697"/>
            <a:ext cx="14184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Análisis</a:t>
            </a:r>
            <a:endParaRPr b="0" i="0" sz="220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844651" y="7477264"/>
            <a:ext cx="6375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Procesamiento estadístico y modelado de datos</a:t>
            </a:r>
            <a:endParaRPr b="0" i="0" sz="1800" u="none" cap="none" strike="noStrike"/>
          </a:p>
        </p:txBody>
      </p:sp>
      <p:pic>
        <p:nvPicPr>
          <p:cNvPr descr="preencoded.png" id="96" name="Google Shape;9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8624" y="6454417"/>
            <a:ext cx="6591976" cy="453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/>
          <p:nvPr/>
        </p:nvSpPr>
        <p:spPr>
          <a:xfrm>
            <a:off x="7436628" y="7018692"/>
            <a:ext cx="24336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Visualización</a:t>
            </a:r>
            <a:endParaRPr b="0" i="0" sz="2200" u="none" cap="none" strike="noStrike"/>
          </a:p>
        </p:txBody>
      </p:sp>
      <p:sp>
        <p:nvSpPr>
          <p:cNvPr id="98" name="Google Shape;98;p3"/>
          <p:cNvSpPr/>
          <p:nvPr/>
        </p:nvSpPr>
        <p:spPr>
          <a:xfrm>
            <a:off x="7436624" y="7477264"/>
            <a:ext cx="6375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b="0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Generación de gráficos</a:t>
            </a:r>
            <a:endParaRPr b="0" i="0" sz="180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736653" y="578775"/>
            <a:ext cx="7857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Metodología y Herramientas</a:t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2654900" y="7477275"/>
            <a:ext cx="1975500" cy="7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3" title="JnWxjQKO6xvtAi8lWoyGL.png"/>
          <p:cNvPicPr preferRelativeResize="0"/>
          <p:nvPr/>
        </p:nvPicPr>
        <p:blipFill rotWithShape="1">
          <a:blip r:embed="rId7">
            <a:alphaModFix/>
          </a:blip>
          <a:srcRect b="9774" l="10001" r="7612" t="16118"/>
          <a:stretch/>
        </p:blipFill>
        <p:spPr>
          <a:xfrm>
            <a:off x="8868375" y="428375"/>
            <a:ext cx="5052224" cy="453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 title="_eKbALmYSThs_nZBKBk23.png"/>
          <p:cNvPicPr preferRelativeResize="0"/>
          <p:nvPr/>
        </p:nvPicPr>
        <p:blipFill rotWithShape="1">
          <a:blip r:embed="rId3">
            <a:alphaModFix/>
          </a:blip>
          <a:srcRect b="0" l="11065" r="2623" t="0"/>
          <a:stretch/>
        </p:blipFill>
        <p:spPr>
          <a:xfrm>
            <a:off x="9105750" y="0"/>
            <a:ext cx="552465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736650" y="2374819"/>
            <a:ext cx="7594500" cy="3369600"/>
          </a:xfrm>
          <a:prstGeom prst="roundRect">
            <a:avLst>
              <a:gd fmla="val 12486" name="adj"/>
            </a:avLst>
          </a:prstGeom>
          <a:solidFill>
            <a:srgbClr val="D1ECF4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736650" y="1635844"/>
            <a:ext cx="10979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 lo largo del análisis se busca responder:</a:t>
            </a:r>
            <a:endParaRPr b="1" sz="22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trona"/>
              <a:buNone/>
            </a:pPr>
            <a:r>
              <a:t/>
            </a:r>
            <a:endParaRPr b="1" sz="2200"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856756" y="2750544"/>
            <a:ext cx="7288800" cy="2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¿Cuáles son las líneas de producción más representivas?  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¿Qué tipos de motor predominan en las aeronaves actuales?  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¿Cómo varía la edad promedio de las aeronaves?  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¿Se observa una tendencia de renovación de flota?  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Char char="●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¿</a:t>
            </a: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Existen diferencias en el estado operativo de las aeronaves?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736650" y="578775"/>
            <a:ext cx="1078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Preguntas e Hipótesis</a:t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736650" y="6129400"/>
            <a:ext cx="759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b="1" i="1"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osteriormente, este análisis podrá complementarse con modelos de Machine Learning orientados a la predicción de la vida útil o edad operativa de una aeronave a partir de sus características.</a:t>
            </a:r>
            <a:endParaRPr b="1" i="1"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12557380" y="7510051"/>
            <a:ext cx="1949400" cy="7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5295593" y="5773555"/>
            <a:ext cx="4321500" cy="2102100"/>
          </a:xfrm>
          <a:prstGeom prst="roundRect">
            <a:avLst>
              <a:gd fmla="val 19630" name="adj"/>
            </a:avLst>
          </a:prstGeom>
          <a:solidFill>
            <a:srgbClr val="FFFFFF">
              <a:alpha val="94900"/>
            </a:srgbClr>
          </a:solidFill>
          <a:ln cap="flat" cmpd="sng" w="30475">
            <a:solidFill>
              <a:srgbClr val="1C47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9755314" y="5773555"/>
            <a:ext cx="4321500" cy="2102100"/>
          </a:xfrm>
          <a:prstGeom prst="roundRect">
            <a:avLst>
              <a:gd fmla="val 19630" name="adj"/>
            </a:avLst>
          </a:prstGeom>
          <a:solidFill>
            <a:srgbClr val="FFFFFF">
              <a:alpha val="94900"/>
            </a:srgbClr>
          </a:solidFill>
          <a:ln cap="flat" cmpd="sng" w="30475">
            <a:solidFill>
              <a:srgbClr val="1C47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9755314" y="3444996"/>
            <a:ext cx="4321500" cy="2102100"/>
          </a:xfrm>
          <a:prstGeom prst="roundRect">
            <a:avLst>
              <a:gd fmla="val 19630" name="adj"/>
            </a:avLst>
          </a:prstGeom>
          <a:solidFill>
            <a:srgbClr val="FFFFFF">
              <a:alpha val="94900"/>
            </a:srgbClr>
          </a:solidFill>
          <a:ln cap="flat" cmpd="sng" w="30475">
            <a:solidFill>
              <a:srgbClr val="1C47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5282029" y="1467049"/>
            <a:ext cx="868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Petrona"/>
              <a:buNone/>
            </a:pPr>
            <a:r>
              <a:rPr b="1" lang="en-US" sz="2200">
                <a:latin typeface="Petrona"/>
                <a:ea typeface="Petrona"/>
                <a:cs typeface="Petrona"/>
                <a:sym typeface="Petrona"/>
              </a:rPr>
              <a:t>Limpieza y Validación del Dataset Aeronáutico</a:t>
            </a:r>
            <a:endParaRPr b="0" i="0" sz="220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5295419" y="2058208"/>
            <a:ext cx="87882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realizó la limpieza para asegurar la completitud y tipificación de las variables del dataset. El resultado fue un conjunto de datos coherente y confiable, con 80% de completitud global y 100% en campos críticos para el análisis.</a:t>
            </a:r>
            <a:endParaRPr sz="18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5295420" y="3461609"/>
            <a:ext cx="4321500" cy="2102100"/>
          </a:xfrm>
          <a:prstGeom prst="roundRect">
            <a:avLst>
              <a:gd fmla="val 19630" name="adj"/>
            </a:avLst>
          </a:prstGeom>
          <a:solidFill>
            <a:srgbClr val="FFFFFF">
              <a:alpha val="94901"/>
            </a:srgbClr>
          </a:solidFill>
          <a:ln cap="flat" cmpd="sng" w="30475">
            <a:solidFill>
              <a:srgbClr val="1C47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1003221" y="3667482"/>
            <a:ext cx="3474839" cy="354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Correlación Meteorológica</a:t>
            </a:r>
            <a:endParaRPr b="0" i="0" sz="22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5460631" y="4214013"/>
            <a:ext cx="3991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ajustaron tipos numéricos, fechas y texto, además de unificar nombres con terminología aeronáutica.</a:t>
            </a:r>
            <a:endParaRPr b="0" i="0" sz="180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9920524" y="3655861"/>
            <a:ext cx="3799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Nulos y Duplicados</a:t>
            </a:r>
            <a:endParaRPr b="0" i="0" sz="2200" u="none" cap="none" strike="noStrike"/>
          </a:p>
        </p:txBody>
      </p:sp>
      <p:sp>
        <p:nvSpPr>
          <p:cNvPr id="128" name="Google Shape;128;p5"/>
          <p:cNvSpPr/>
          <p:nvPr/>
        </p:nvSpPr>
        <p:spPr>
          <a:xfrm>
            <a:off x="9927087" y="4214013"/>
            <a:ext cx="39915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eliminaron registros sin línea de producción y duplicados por matrícula o número de serie.</a:t>
            </a:r>
            <a:endParaRPr b="0" i="0" sz="1800" u="none" cap="none" strike="noStrike"/>
          </a:p>
        </p:txBody>
      </p:sp>
      <p:pic>
        <p:nvPicPr>
          <p:cNvPr descr="preencoded.png"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741" y="6695480"/>
            <a:ext cx="270153" cy="216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5282025" y="586700"/>
            <a:ext cx="88017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50"/>
              <a:buFont typeface="Petrona"/>
              <a:buNone/>
            </a:pPr>
            <a:r>
              <a:rPr b="1" lang="en-US" sz="445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Análisis de Calidad de Datos</a:t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31" name="Google Shape;131;p5" title="tQ6rN-JleGKf209LuJQUe.png"/>
          <p:cNvPicPr preferRelativeResize="0"/>
          <p:nvPr/>
        </p:nvPicPr>
        <p:blipFill rotWithShape="1">
          <a:blip r:embed="rId4">
            <a:alphaModFix/>
          </a:blip>
          <a:srcRect b="0" l="19764" r="22429" t="0"/>
          <a:stretch/>
        </p:blipFill>
        <p:spPr>
          <a:xfrm>
            <a:off x="0" y="0"/>
            <a:ext cx="4757425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/>
          <p:nvPr/>
        </p:nvSpPr>
        <p:spPr>
          <a:xfrm>
            <a:off x="5460625" y="3655875"/>
            <a:ext cx="4156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Estandarización y Tipificación</a:t>
            </a:r>
            <a:endParaRPr b="0" i="0" sz="2200" u="none" cap="none" strike="noStrike"/>
          </a:p>
        </p:txBody>
      </p:sp>
      <p:sp>
        <p:nvSpPr>
          <p:cNvPr id="133" name="Google Shape;133;p5"/>
          <p:cNvSpPr/>
          <p:nvPr/>
        </p:nvSpPr>
        <p:spPr>
          <a:xfrm>
            <a:off x="5454069" y="6525945"/>
            <a:ext cx="3991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obtienen 91 registros y 26 variables válidas, predominando aeronaves bimotor con motores JET.</a:t>
            </a:r>
            <a:endParaRPr b="0" i="0" sz="180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9920537" y="5996212"/>
            <a:ext cx="3799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Limitaciones Detectadas</a:t>
            </a:r>
            <a:endParaRPr b="0" i="0" sz="220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9920525" y="6525945"/>
            <a:ext cx="39915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 campo codigo_aerolinea_icao no posee datos válidos, afectando la trazabilidad por operador.</a:t>
            </a:r>
            <a:endParaRPr b="0" i="0" sz="1800" u="none" cap="none" strike="noStrike"/>
          </a:p>
        </p:txBody>
      </p:sp>
      <p:sp>
        <p:nvSpPr>
          <p:cNvPr id="136" name="Google Shape;136;p5"/>
          <p:cNvSpPr/>
          <p:nvPr/>
        </p:nvSpPr>
        <p:spPr>
          <a:xfrm>
            <a:off x="5460634" y="5996212"/>
            <a:ext cx="3799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lang="en-US" sz="22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Completitud y Distribución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12654900" y="7510062"/>
            <a:ext cx="1975500" cy="7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396600" y="1645438"/>
            <a:ext cx="13837200" cy="6008100"/>
          </a:xfrm>
          <a:prstGeom prst="roundRect">
            <a:avLst>
              <a:gd fmla="val 17947" name="adj"/>
            </a:avLst>
          </a:prstGeom>
          <a:solidFill>
            <a:srgbClr val="A9D6E5"/>
          </a:solidFill>
          <a:ln cap="flat" cmpd="sng" w="92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800" lIns="88800" spcFirstLastPara="1" rIns="88800" wrap="square" tIns="88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9"/>
          </a:p>
        </p:txBody>
      </p:sp>
      <p:sp>
        <p:nvSpPr>
          <p:cNvPr id="144" name="Google Shape;144;p6"/>
          <p:cNvSpPr/>
          <p:nvPr/>
        </p:nvSpPr>
        <p:spPr>
          <a:xfrm>
            <a:off x="1922700" y="578775"/>
            <a:ext cx="1078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Distribución de Edad de Aeronaves</a:t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50" y="1868200"/>
            <a:ext cx="13386900" cy="556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cd771e25d_0_13"/>
          <p:cNvSpPr/>
          <p:nvPr/>
        </p:nvSpPr>
        <p:spPr>
          <a:xfrm>
            <a:off x="12654900" y="7510062"/>
            <a:ext cx="1975500" cy="7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6cd771e25d_0_13"/>
          <p:cNvSpPr/>
          <p:nvPr/>
        </p:nvSpPr>
        <p:spPr>
          <a:xfrm>
            <a:off x="396600" y="1645438"/>
            <a:ext cx="13837200" cy="6008100"/>
          </a:xfrm>
          <a:prstGeom prst="roundRect">
            <a:avLst>
              <a:gd fmla="val 17947" name="adj"/>
            </a:avLst>
          </a:prstGeom>
          <a:solidFill>
            <a:srgbClr val="A9D6E5"/>
          </a:solidFill>
          <a:ln cap="flat" cmpd="sng" w="92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800" lIns="88800" spcFirstLastPara="1" rIns="88800" wrap="square" tIns="88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9"/>
          </a:p>
        </p:txBody>
      </p:sp>
      <p:sp>
        <p:nvSpPr>
          <p:cNvPr id="153" name="Google Shape;153;g36cd771e25d_0_13"/>
          <p:cNvSpPr/>
          <p:nvPr/>
        </p:nvSpPr>
        <p:spPr>
          <a:xfrm>
            <a:off x="1922700" y="578775"/>
            <a:ext cx="1078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Petrona"/>
              <a:buNone/>
            </a:pPr>
            <a:r>
              <a:rPr b="1" lang="en-US" sz="435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Distribución de Cantidad de Motores</a:t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54" name="Google Shape;154;g36cd771e25d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38" y="1862350"/>
            <a:ext cx="13386900" cy="557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cd771e25d_0_5"/>
          <p:cNvSpPr/>
          <p:nvPr/>
        </p:nvSpPr>
        <p:spPr>
          <a:xfrm>
            <a:off x="12654900" y="7510062"/>
            <a:ext cx="1975500" cy="7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6cd771e25d_0_5"/>
          <p:cNvSpPr/>
          <p:nvPr/>
        </p:nvSpPr>
        <p:spPr>
          <a:xfrm>
            <a:off x="396600" y="1645438"/>
            <a:ext cx="13837200" cy="6008100"/>
          </a:xfrm>
          <a:prstGeom prst="roundRect">
            <a:avLst>
              <a:gd fmla="val 17947" name="adj"/>
            </a:avLst>
          </a:prstGeom>
          <a:solidFill>
            <a:srgbClr val="A9D6E5"/>
          </a:solidFill>
          <a:ln cap="flat" cmpd="sng" w="92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800" lIns="88800" spcFirstLastPara="1" rIns="88800" wrap="square" tIns="88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9"/>
          </a:p>
        </p:txBody>
      </p:sp>
      <p:sp>
        <p:nvSpPr>
          <p:cNvPr id="162" name="Google Shape;162;g36cd771e25d_0_5"/>
          <p:cNvSpPr/>
          <p:nvPr/>
        </p:nvSpPr>
        <p:spPr>
          <a:xfrm>
            <a:off x="1922700" y="578775"/>
            <a:ext cx="1078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Distribución de Líneas de Producción</a:t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ct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t/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63" name="Google Shape;163;g36cd771e25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38" y="1866700"/>
            <a:ext cx="13386900" cy="556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cd771e25d_0_23"/>
          <p:cNvSpPr/>
          <p:nvPr/>
        </p:nvSpPr>
        <p:spPr>
          <a:xfrm>
            <a:off x="12654900" y="7510062"/>
            <a:ext cx="1975500" cy="7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6cd771e25d_0_23"/>
          <p:cNvSpPr/>
          <p:nvPr/>
        </p:nvSpPr>
        <p:spPr>
          <a:xfrm>
            <a:off x="396600" y="1645438"/>
            <a:ext cx="13837200" cy="6008100"/>
          </a:xfrm>
          <a:prstGeom prst="roundRect">
            <a:avLst>
              <a:gd fmla="val 17947" name="adj"/>
            </a:avLst>
          </a:prstGeom>
          <a:solidFill>
            <a:srgbClr val="A9D6E5"/>
          </a:solidFill>
          <a:ln cap="flat" cmpd="sng" w="9250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800" lIns="88800" spcFirstLastPara="1" rIns="88800" wrap="square" tIns="88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9"/>
          </a:p>
        </p:txBody>
      </p:sp>
      <p:sp>
        <p:nvSpPr>
          <p:cNvPr id="171" name="Google Shape;171;g36cd771e25d_0_23"/>
          <p:cNvSpPr/>
          <p:nvPr/>
        </p:nvSpPr>
        <p:spPr>
          <a:xfrm>
            <a:off x="1922700" y="578775"/>
            <a:ext cx="1078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Distribución de Fabricantes Principales</a:t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ct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t/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ct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t/>
            </a:r>
            <a:endParaRPr b="1" sz="4350"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id="172" name="Google Shape;172;g36cd771e25d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38" y="1862050"/>
            <a:ext cx="13386900" cy="557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2025-10-23T11:56:00Z</dcterms:created>
</cp:coreProperties>
</file>